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  <p:sldMasterId id="2147483721" r:id="rId2"/>
  </p:sldMasterIdLst>
  <p:notesMasterIdLst>
    <p:notesMasterId r:id="rId17"/>
  </p:notesMasterIdLst>
  <p:handoutMasterIdLst>
    <p:handoutMasterId r:id="rId18"/>
  </p:handoutMasterIdLst>
  <p:sldIdLst>
    <p:sldId id="370" r:id="rId3"/>
    <p:sldId id="711" r:id="rId4"/>
    <p:sldId id="712" r:id="rId5"/>
    <p:sldId id="713" r:id="rId6"/>
    <p:sldId id="714" r:id="rId7"/>
    <p:sldId id="704" r:id="rId8"/>
    <p:sldId id="705" r:id="rId9"/>
    <p:sldId id="718" r:id="rId10"/>
    <p:sldId id="709" r:id="rId11"/>
    <p:sldId id="702" r:id="rId12"/>
    <p:sldId id="710" r:id="rId13"/>
    <p:sldId id="715" r:id="rId14"/>
    <p:sldId id="716" r:id="rId15"/>
    <p:sldId id="717" r:id="rId16"/>
  </p:sldIdLst>
  <p:sldSz cx="9144000" cy="6858000" type="screen4x3"/>
  <p:notesSz cx="69342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99FF99"/>
    <a:srgbClr val="0000FF"/>
    <a:srgbClr val="435FAD"/>
    <a:srgbClr val="D2452E"/>
    <a:srgbClr val="EAEAEA"/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32" autoAdjust="0"/>
    <p:restoredTop sz="67025" autoAdjust="0"/>
  </p:normalViewPr>
  <p:slideViewPr>
    <p:cSldViewPr snapToGrid="0">
      <p:cViewPr>
        <p:scale>
          <a:sx n="80" d="100"/>
          <a:sy n="80" d="100"/>
        </p:scale>
        <p:origin x="-39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endParaRPr lang="en-US"/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051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818563"/>
            <a:ext cx="30051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fld id="{6CCAEF4A-CE72-40F4-AE05-F1B616010D4D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6175" y="695325"/>
            <a:ext cx="4641850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10075"/>
            <a:ext cx="508635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051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818563"/>
            <a:ext cx="30051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>
                <a:latin typeface="Times New Roman" charset="0"/>
              </a:defRPr>
            </a:lvl1pPr>
          </a:lstStyle>
          <a:p>
            <a:fld id="{0F38864C-794F-4A0C-B93E-B0721FB34141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25/03/2016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25/03/2016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25/03/2016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tangolo arrotondato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0" name="Sottotito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074BDA-4DA9-421E-9C62-FAD5B805B978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9B2CC7-E7D8-4992-B23B-470D4A8CBEB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arrotondato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arrotondato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425B99-C22E-4AFB-841F-F311C4428AE6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CE6EB7-DF95-4430-BCDD-8DC825AF1EC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AE4984-00CB-4ECE-A848-6333F2C9389A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AF4100-75EA-40BF-82B6-442761F109E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971618-3121-47DC-8088-D323E692D01E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9E7E83-E098-4C29-BE27-514E8A4874A1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25/03/2016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otonda singolo angolo rettangol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7A13BD-322D-4AD5-AE69-036D0FFD4B1E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D696D0-8871-4AEB-9C83-6A0242EAF66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7A9189-6227-48D3-AA83-0F5ED2253D8E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25/03/2016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25/03/2016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25/03/2016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25/03/2016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25/03/2016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25/03/2016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25/03/2016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83A28-2DAE-452E-8B2B-9E16F5AE150E}" type="datetimeFigureOut">
              <a:rPr lang="it-IT" smtClean="0"/>
              <a:pPr/>
              <a:t>25/03/2016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arrotondat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Segnaposto tito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3383A28-2DAE-452E-8B2B-9E16F5AE150E}" type="datetimeFigureOut">
              <a:rPr lang="it-IT" smtClean="0"/>
              <a:pPr/>
              <a:t>25/03/2016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079292"/>
            <a:ext cx="8305799" cy="2341825"/>
          </a:xfrm>
        </p:spPr>
        <p:txBody>
          <a:bodyPr/>
          <a:lstStyle/>
          <a:p>
            <a:pPr algn="ctr"/>
            <a:r>
              <a:rPr lang="it-IT" sz="3600" dirty="0" smtClean="0"/>
              <a:t>Laboratorio : </a:t>
            </a:r>
            <a:br>
              <a:rPr lang="it-IT" sz="3600" dirty="0" smtClean="0"/>
            </a:br>
            <a:r>
              <a:rPr lang="it-IT" sz="3600" dirty="0" smtClean="0"/>
              <a:t>Codici del linguaggio logico e matematico</a:t>
            </a:r>
            <a:br>
              <a:rPr lang="it-IT" sz="3600" dirty="0" smtClean="0"/>
            </a:br>
            <a:r>
              <a:rPr lang="it-IT" sz="3600" dirty="0" smtClean="0"/>
              <a:t>Prof. Claudio </a:t>
            </a:r>
            <a:r>
              <a:rPr lang="it-IT" sz="3600" dirty="0" err="1" smtClean="0"/>
              <a:t>Marchesano</a:t>
            </a:r>
            <a:endParaRPr lang="en-US" sz="3600" dirty="0"/>
          </a:p>
        </p:txBody>
      </p:sp>
      <p:pic>
        <p:nvPicPr>
          <p:cNvPr id="5" name="Immagine 4" descr="C:\Users\e.gnesotto\AppData\Local\Microsoft\Windows\Temporary Internet Files\Content.Word\LOGO2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8273" y="4149466"/>
            <a:ext cx="5090160" cy="1242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8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9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532226" y="3275428"/>
            <a:ext cx="4180451" cy="536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sz="156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11"/>
          <p:cNvSpPr txBox="1">
            <a:spLocks noChangeArrowheads="1"/>
          </p:cNvSpPr>
          <p:nvPr/>
        </p:nvSpPr>
        <p:spPr bwMode="auto">
          <a:xfrm>
            <a:off x="2514012" y="1153454"/>
            <a:ext cx="104789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/>
              <a:t>=36</a:t>
            </a:r>
            <a:endParaRPr lang="en-US" sz="3600" dirty="0"/>
          </a:p>
        </p:txBody>
      </p:sp>
      <p:sp>
        <p:nvSpPr>
          <p:cNvPr id="45" name="CasellaDiTesto 44"/>
          <p:cNvSpPr txBox="1"/>
          <p:nvPr/>
        </p:nvSpPr>
        <p:spPr>
          <a:xfrm>
            <a:off x="435935" y="446568"/>
            <a:ext cx="4855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Rappresentiamo le relazioni espresse nei dati:</a:t>
            </a:r>
            <a:endParaRPr lang="it-IT" dirty="0"/>
          </a:p>
        </p:txBody>
      </p:sp>
      <p:sp>
        <p:nvSpPr>
          <p:cNvPr id="46" name="Anello 45"/>
          <p:cNvSpPr/>
          <p:nvPr/>
        </p:nvSpPr>
        <p:spPr>
          <a:xfrm>
            <a:off x="460744" y="1088066"/>
            <a:ext cx="914400" cy="914400"/>
          </a:xfrm>
          <a:prstGeom prst="donu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47" name="Anello 46"/>
          <p:cNvSpPr/>
          <p:nvPr/>
        </p:nvSpPr>
        <p:spPr>
          <a:xfrm>
            <a:off x="1516911" y="1070345"/>
            <a:ext cx="914400" cy="914400"/>
          </a:xfrm>
          <a:prstGeom prst="donu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48" name="Anello 47"/>
          <p:cNvSpPr/>
          <p:nvPr/>
        </p:nvSpPr>
        <p:spPr>
          <a:xfrm>
            <a:off x="453656" y="2197395"/>
            <a:ext cx="914400" cy="914400"/>
          </a:xfrm>
          <a:prstGeom prst="donu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49" name="Anello 48"/>
          <p:cNvSpPr/>
          <p:nvPr/>
        </p:nvSpPr>
        <p:spPr>
          <a:xfrm>
            <a:off x="1463749" y="2197396"/>
            <a:ext cx="914400" cy="914400"/>
          </a:xfrm>
          <a:prstGeom prst="donu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50" name="Anello 49"/>
          <p:cNvSpPr/>
          <p:nvPr/>
        </p:nvSpPr>
        <p:spPr>
          <a:xfrm>
            <a:off x="2505741" y="2208029"/>
            <a:ext cx="914400" cy="914400"/>
          </a:xfrm>
          <a:prstGeom prst="donu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51" name="Anello 50"/>
          <p:cNvSpPr/>
          <p:nvPr/>
        </p:nvSpPr>
        <p:spPr>
          <a:xfrm>
            <a:off x="3547730" y="2197397"/>
            <a:ext cx="914400" cy="914400"/>
          </a:xfrm>
          <a:prstGeom prst="donu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52" name="Anello 51"/>
          <p:cNvSpPr/>
          <p:nvPr/>
        </p:nvSpPr>
        <p:spPr>
          <a:xfrm>
            <a:off x="4593266" y="2190308"/>
            <a:ext cx="914400" cy="914400"/>
          </a:xfrm>
          <a:prstGeom prst="donu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53" name="Anello 52"/>
          <p:cNvSpPr/>
          <p:nvPr/>
        </p:nvSpPr>
        <p:spPr>
          <a:xfrm>
            <a:off x="5613991" y="2200941"/>
            <a:ext cx="914400" cy="914400"/>
          </a:xfrm>
          <a:prstGeom prst="donu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54" name="TextBox 11"/>
          <p:cNvSpPr txBox="1">
            <a:spLocks noChangeArrowheads="1"/>
          </p:cNvSpPr>
          <p:nvPr/>
        </p:nvSpPr>
        <p:spPr bwMode="auto">
          <a:xfrm>
            <a:off x="6685520" y="2305314"/>
            <a:ext cx="104789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/>
              <a:t>=94</a:t>
            </a:r>
            <a:endParaRPr lang="en-US" sz="3600" dirty="0"/>
          </a:p>
        </p:txBody>
      </p:sp>
      <p:sp>
        <p:nvSpPr>
          <p:cNvPr id="55" name="CasellaDiTesto 54"/>
          <p:cNvSpPr txBox="1"/>
          <p:nvPr/>
        </p:nvSpPr>
        <p:spPr>
          <a:xfrm>
            <a:off x="414671" y="3444950"/>
            <a:ext cx="73007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Rendiamo confrontabili i dati uguagliando il numero delle motociclette</a:t>
            </a:r>
          </a:p>
          <a:p>
            <a:r>
              <a:rPr lang="it-IT" dirty="0" smtClean="0"/>
              <a:t>o delle automobili e raddoppiamo i dati del primo grafico:</a:t>
            </a:r>
            <a:endParaRPr lang="it-IT" dirty="0"/>
          </a:p>
        </p:txBody>
      </p:sp>
      <p:sp>
        <p:nvSpPr>
          <p:cNvPr id="63" name="TextBox 11"/>
          <p:cNvSpPr txBox="1">
            <a:spLocks noChangeArrowheads="1"/>
          </p:cNvSpPr>
          <p:nvPr/>
        </p:nvSpPr>
        <p:spPr bwMode="auto">
          <a:xfrm>
            <a:off x="6526031" y="4506254"/>
            <a:ext cx="240531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Aft>
                <a:spcPts val="3600"/>
              </a:spcAft>
            </a:pPr>
            <a:r>
              <a:rPr lang="en-US" sz="3600" dirty="0" smtClean="0"/>
              <a:t>=36</a:t>
            </a:r>
            <a:r>
              <a:rPr lang="en-US" dirty="0" smtClean="0"/>
              <a:t> </a:t>
            </a:r>
            <a:r>
              <a:rPr lang="en-US" sz="2800" kern="100" spc="640" baseline="30000" dirty="0" smtClean="0"/>
              <a:t>x</a:t>
            </a:r>
            <a:r>
              <a:rPr lang="en-US" sz="3600" dirty="0" smtClean="0"/>
              <a:t>2=72</a:t>
            </a:r>
            <a:endParaRPr lang="en-US" sz="3600" dirty="0"/>
          </a:p>
        </p:txBody>
      </p:sp>
      <p:sp>
        <p:nvSpPr>
          <p:cNvPr id="68" name="Anello 67"/>
          <p:cNvSpPr/>
          <p:nvPr/>
        </p:nvSpPr>
        <p:spPr>
          <a:xfrm>
            <a:off x="425302" y="5497032"/>
            <a:ext cx="914400" cy="914400"/>
          </a:xfrm>
          <a:prstGeom prst="donu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69" name="Anello 68"/>
          <p:cNvSpPr/>
          <p:nvPr/>
        </p:nvSpPr>
        <p:spPr>
          <a:xfrm>
            <a:off x="1435395" y="5497033"/>
            <a:ext cx="914400" cy="914400"/>
          </a:xfrm>
          <a:prstGeom prst="donu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70" name="Anello 69"/>
          <p:cNvSpPr/>
          <p:nvPr/>
        </p:nvSpPr>
        <p:spPr>
          <a:xfrm>
            <a:off x="2477387" y="5507666"/>
            <a:ext cx="914400" cy="914400"/>
          </a:xfrm>
          <a:prstGeom prst="donu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71" name="Anello 70"/>
          <p:cNvSpPr/>
          <p:nvPr/>
        </p:nvSpPr>
        <p:spPr>
          <a:xfrm>
            <a:off x="3519376" y="5497034"/>
            <a:ext cx="914400" cy="914400"/>
          </a:xfrm>
          <a:prstGeom prst="donu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72" name="Anello 71"/>
          <p:cNvSpPr/>
          <p:nvPr/>
        </p:nvSpPr>
        <p:spPr>
          <a:xfrm>
            <a:off x="4564912" y="5489945"/>
            <a:ext cx="914400" cy="914400"/>
          </a:xfrm>
          <a:prstGeom prst="donu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73" name="Anello 72"/>
          <p:cNvSpPr/>
          <p:nvPr/>
        </p:nvSpPr>
        <p:spPr>
          <a:xfrm>
            <a:off x="5585637" y="5500578"/>
            <a:ext cx="914400" cy="914400"/>
          </a:xfrm>
          <a:prstGeom prst="donu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74" name="TextBox 11"/>
          <p:cNvSpPr txBox="1">
            <a:spLocks noChangeArrowheads="1"/>
          </p:cNvSpPr>
          <p:nvPr/>
        </p:nvSpPr>
        <p:spPr bwMode="auto">
          <a:xfrm>
            <a:off x="6572105" y="5604951"/>
            <a:ext cx="104789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/>
              <a:t>=94</a:t>
            </a:r>
            <a:endParaRPr lang="en-US" sz="3600" dirty="0"/>
          </a:p>
        </p:txBody>
      </p:sp>
      <p:sp>
        <p:nvSpPr>
          <p:cNvPr id="75" name="Anello 74"/>
          <p:cNvSpPr/>
          <p:nvPr/>
        </p:nvSpPr>
        <p:spPr>
          <a:xfrm>
            <a:off x="2491563" y="4426689"/>
            <a:ext cx="914400" cy="914400"/>
          </a:xfrm>
          <a:prstGeom prst="donu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76" name="Anello 75"/>
          <p:cNvSpPr/>
          <p:nvPr/>
        </p:nvSpPr>
        <p:spPr>
          <a:xfrm>
            <a:off x="3533552" y="4416057"/>
            <a:ext cx="914400" cy="914400"/>
          </a:xfrm>
          <a:prstGeom prst="donu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77" name="Anello 76"/>
          <p:cNvSpPr/>
          <p:nvPr/>
        </p:nvSpPr>
        <p:spPr>
          <a:xfrm>
            <a:off x="4579088" y="4408968"/>
            <a:ext cx="914400" cy="914400"/>
          </a:xfrm>
          <a:prstGeom prst="donu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78" name="Anello 77"/>
          <p:cNvSpPr/>
          <p:nvPr/>
        </p:nvSpPr>
        <p:spPr>
          <a:xfrm>
            <a:off x="5599813" y="4419601"/>
            <a:ext cx="914400" cy="914400"/>
          </a:xfrm>
          <a:prstGeom prst="donu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000"/>
                            </p:stCondLst>
                            <p:childTnLst>
                              <p:par>
                                <p:cTn id="60" presetID="18" presetClass="entr" presetSubtype="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000"/>
                            </p:stCondLst>
                            <p:childTnLst>
                              <p:par>
                                <p:cTn id="64" presetID="53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45" grpId="0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/>
      <p:bldP spid="55" grpId="0"/>
      <p:bldP spid="63" grpId="0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/>
      <p:bldP spid="75" grpId="0" animBg="1"/>
      <p:bldP spid="76" grpId="0" animBg="1"/>
      <p:bldP spid="77" grpId="0" animBg="1"/>
      <p:bldP spid="7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asellaDiTesto 44"/>
          <p:cNvSpPr txBox="1"/>
          <p:nvPr/>
        </p:nvSpPr>
        <p:spPr>
          <a:xfrm>
            <a:off x="435935" y="446568"/>
            <a:ext cx="3885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L’esame del grafico ci evidenzia che:</a:t>
            </a:r>
            <a:endParaRPr lang="it-IT" dirty="0"/>
          </a:p>
        </p:txBody>
      </p:sp>
      <p:sp>
        <p:nvSpPr>
          <p:cNvPr id="48" name="Anello 47"/>
          <p:cNvSpPr/>
          <p:nvPr/>
        </p:nvSpPr>
        <p:spPr>
          <a:xfrm>
            <a:off x="2154865" y="1080977"/>
            <a:ext cx="914400" cy="914400"/>
          </a:xfrm>
          <a:prstGeom prst="donu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49" name="Anello 48"/>
          <p:cNvSpPr/>
          <p:nvPr/>
        </p:nvSpPr>
        <p:spPr>
          <a:xfrm>
            <a:off x="3164958" y="1080978"/>
            <a:ext cx="914400" cy="914400"/>
          </a:xfrm>
          <a:prstGeom prst="donu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54" name="TextBox 11"/>
          <p:cNvSpPr txBox="1">
            <a:spLocks noChangeArrowheads="1"/>
          </p:cNvSpPr>
          <p:nvPr/>
        </p:nvSpPr>
        <p:spPr bwMode="auto">
          <a:xfrm>
            <a:off x="486739" y="1188896"/>
            <a:ext cx="186305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/>
              <a:t>94</a:t>
            </a:r>
            <a:r>
              <a:rPr lang="en-US" sz="1200" dirty="0" smtClean="0"/>
              <a:t> </a:t>
            </a:r>
            <a:r>
              <a:rPr lang="en-US" sz="3600" dirty="0" smtClean="0"/>
              <a:t>-72=</a:t>
            </a:r>
            <a:endParaRPr lang="en-US" sz="3600" dirty="0"/>
          </a:p>
        </p:txBody>
      </p:sp>
      <p:sp>
        <p:nvSpPr>
          <p:cNvPr id="55" name="CasellaDiTesto 54"/>
          <p:cNvSpPr txBox="1"/>
          <p:nvPr/>
        </p:nvSpPr>
        <p:spPr>
          <a:xfrm>
            <a:off x="584792" y="2360428"/>
            <a:ext cx="1782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Per cui avremo:</a:t>
            </a:r>
            <a:endParaRPr lang="it-IT" dirty="0"/>
          </a:p>
        </p:txBody>
      </p:sp>
      <p:sp>
        <p:nvSpPr>
          <p:cNvPr id="63" name="TextBox 11"/>
          <p:cNvSpPr txBox="1">
            <a:spLocks noChangeArrowheads="1"/>
          </p:cNvSpPr>
          <p:nvPr/>
        </p:nvSpPr>
        <p:spPr bwMode="auto">
          <a:xfrm>
            <a:off x="486738" y="2773147"/>
            <a:ext cx="477637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Aft>
                <a:spcPts val="3600"/>
              </a:spcAft>
            </a:pPr>
            <a:r>
              <a:rPr lang="en-US" sz="3600" dirty="0" smtClean="0"/>
              <a:t>(94-72):2= 22:2 = 11</a:t>
            </a:r>
            <a:endParaRPr lang="en-US" sz="3600" dirty="0"/>
          </a:p>
        </p:txBody>
      </p:sp>
      <p:pic>
        <p:nvPicPr>
          <p:cNvPr id="26" name="Immagine 25" descr="macchini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16768" y="2760421"/>
            <a:ext cx="690564" cy="690564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27" name="TextBox 11"/>
          <p:cNvSpPr txBox="1">
            <a:spLocks noChangeArrowheads="1"/>
          </p:cNvSpPr>
          <p:nvPr/>
        </p:nvSpPr>
        <p:spPr bwMode="auto">
          <a:xfrm>
            <a:off x="575343" y="3712356"/>
            <a:ext cx="25399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Aft>
                <a:spcPts val="3600"/>
              </a:spcAft>
            </a:pPr>
            <a:r>
              <a:rPr lang="en-US" sz="3600" dirty="0" smtClean="0"/>
              <a:t>36-11 = 25</a:t>
            </a:r>
            <a:endParaRPr lang="en-US" sz="3600" dirty="0"/>
          </a:p>
        </p:txBody>
      </p:sp>
      <p:pic>
        <p:nvPicPr>
          <p:cNvPr id="28" name="Immagine 27" descr="scoot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92241" y="3693708"/>
            <a:ext cx="689154" cy="689154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53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8" grpId="0" animBg="1"/>
      <p:bldP spid="49" grpId="0" animBg="1"/>
      <p:bldP spid="54" grpId="0"/>
      <p:bldP spid="55" grpId="0"/>
      <p:bldP spid="63" grpId="0"/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56259" y="2648199"/>
            <a:ext cx="8300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Indichiamo con l’incognita x il numero di automobili e con l’incognita y il numero di scooter. Il sistema risolvente sarà il seguente: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1562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27" name="CasellaDiTesto 26"/>
          <p:cNvSpPr txBox="1"/>
          <p:nvPr/>
        </p:nvSpPr>
        <p:spPr>
          <a:xfrm>
            <a:off x="474298" y="404038"/>
            <a:ext cx="80721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dirty="0" smtClean="0">
                <a:solidFill>
                  <a:srgbClr val="C00000"/>
                </a:solidFill>
              </a:rPr>
              <a:t>Proviamo a risolverlo impostando un sistema di equazioni:</a:t>
            </a:r>
            <a:endParaRPr lang="it-IT" sz="2400" dirty="0">
              <a:solidFill>
                <a:srgbClr val="C00000"/>
              </a:solidFill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2181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1571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28" name="TextBox 1"/>
          <p:cNvSpPr txBox="1">
            <a:spLocks noChangeArrowheads="1"/>
          </p:cNvSpPr>
          <p:nvPr/>
        </p:nvSpPr>
        <p:spPr bwMode="auto">
          <a:xfrm>
            <a:off x="304801" y="1103497"/>
            <a:ext cx="8543778" cy="1015663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In un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parcheggio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ci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sono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scooter e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automobili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.</a:t>
            </a:r>
          </a:p>
          <a:p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Sapendo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che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le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ruote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sono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94 e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che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in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tutto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ci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sono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36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veicoli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,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calcola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il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numero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degli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scooter e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quello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delle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auto.</a:t>
            </a:r>
            <a:endParaRPr lang="en-US" sz="2000" dirty="0">
              <a:solidFill>
                <a:schemeClr val="tx2"/>
              </a:solidFill>
              <a:latin typeface="Andy" pitchFamily="66" charset="0"/>
            </a:endParaRPr>
          </a:p>
        </p:txBody>
      </p:sp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5016" y="3699162"/>
            <a:ext cx="2018804" cy="783215"/>
          </a:xfrm>
          <a:prstGeom prst="rect">
            <a:avLst/>
          </a:prstGeom>
          <a:noFill/>
        </p:spPr>
      </p:pic>
      <p:sp>
        <p:nvSpPr>
          <p:cNvPr id="30" name="CasellaDiTesto 29"/>
          <p:cNvSpPr txBox="1"/>
          <p:nvPr/>
        </p:nvSpPr>
        <p:spPr>
          <a:xfrm>
            <a:off x="498766" y="4845131"/>
            <a:ext cx="4975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Con x ˃0 e y ˃0, </a:t>
            </a:r>
          </a:p>
          <a:p>
            <a:r>
              <a:rPr lang="it-IT" dirty="0" smtClean="0"/>
              <a:t>perché rappresentano due mezzi di trasporto.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8" grpId="0" animBg="1"/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86889" y="748145"/>
            <a:ext cx="5058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Risolviamo utilizzando il metodo di riduzione:  </a:t>
            </a:r>
            <a:endParaRPr lang="it-IT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8662" y="1464624"/>
            <a:ext cx="2151412" cy="834662"/>
          </a:xfrm>
          <a:prstGeom prst="rect">
            <a:avLst/>
          </a:prstGeom>
          <a:noFill/>
        </p:spPr>
      </p:pic>
      <p:sp>
        <p:nvSpPr>
          <p:cNvPr id="7" name="Rettangolo 6"/>
          <p:cNvSpPr/>
          <p:nvPr/>
        </p:nvSpPr>
        <p:spPr>
          <a:xfrm>
            <a:off x="3117341" y="1688666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/>
              <a:t>→</a:t>
            </a:r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6216802" y="1698172"/>
            <a:ext cx="4154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→</a:t>
            </a:r>
            <a:endParaRPr lang="it-IT" dirty="0"/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515" y="2814453"/>
            <a:ext cx="2161308" cy="769054"/>
          </a:xfrm>
          <a:prstGeom prst="rect">
            <a:avLst/>
          </a:prstGeom>
          <a:noFill/>
        </p:spPr>
      </p:pic>
      <p:pic>
        <p:nvPicPr>
          <p:cNvPr id="10" name="Picture 1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86348" y="2666011"/>
            <a:ext cx="2137558" cy="760604"/>
          </a:xfrm>
          <a:prstGeom prst="rect">
            <a:avLst/>
          </a:prstGeom>
          <a:noFill/>
        </p:spPr>
      </p:pic>
      <p:pic>
        <p:nvPicPr>
          <p:cNvPr id="11" name="Picture 1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43846" y="3390901"/>
            <a:ext cx="2220686" cy="440075"/>
          </a:xfrm>
          <a:prstGeom prst="rect">
            <a:avLst/>
          </a:prstGeom>
          <a:noFill/>
        </p:spPr>
      </p:pic>
      <p:sp>
        <p:nvSpPr>
          <p:cNvPr id="12" name="Rectangle 17"/>
          <p:cNvSpPr>
            <a:spLocks noChangeArrowheads="1"/>
          </p:cNvSpPr>
          <p:nvPr/>
        </p:nvSpPr>
        <p:spPr bwMode="auto">
          <a:xfrm>
            <a:off x="3253839" y="2862390"/>
            <a:ext cx="32063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5787312" y="3418115"/>
            <a:ext cx="4154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→</a:t>
            </a:r>
            <a:endParaRPr lang="it-IT" dirty="0"/>
          </a:p>
        </p:txBody>
      </p:sp>
      <p:pic>
        <p:nvPicPr>
          <p:cNvPr id="15" name="Picture 2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41424" y="3200402"/>
            <a:ext cx="1710046" cy="772492"/>
          </a:xfrm>
          <a:prstGeom prst="rect">
            <a:avLst/>
          </a:prstGeom>
          <a:noFill/>
        </p:spPr>
      </p:pic>
      <p:pic>
        <p:nvPicPr>
          <p:cNvPr id="16" name="Picture 2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8764" y="4156364"/>
            <a:ext cx="6000750" cy="885825"/>
          </a:xfrm>
          <a:prstGeom prst="rect">
            <a:avLst/>
          </a:prstGeom>
          <a:noFill/>
        </p:spPr>
      </p:pic>
      <p:sp>
        <p:nvSpPr>
          <p:cNvPr id="17" name="CasellaDiTesto 16"/>
          <p:cNvSpPr txBox="1"/>
          <p:nvPr/>
        </p:nvSpPr>
        <p:spPr>
          <a:xfrm>
            <a:off x="3550723" y="3111336"/>
            <a:ext cx="2600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__________________</a:t>
            </a: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64157" y="1530433"/>
            <a:ext cx="22669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ttangolo 17"/>
          <p:cNvSpPr/>
          <p:nvPr/>
        </p:nvSpPr>
        <p:spPr>
          <a:xfrm>
            <a:off x="2784833" y="2971201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/>
              <a:t>→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10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4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7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/>
      <p:bldP spid="14" grpId="0"/>
      <p:bldP spid="17" grpId="0"/>
      <p:bldP spid="18" grpId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08758" y="665019"/>
            <a:ext cx="725582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Hanno collaborato:</a:t>
            </a:r>
          </a:p>
          <a:p>
            <a:endParaRPr lang="it-IT" dirty="0" smtClean="0"/>
          </a:p>
          <a:p>
            <a:r>
              <a:rPr lang="it-IT" dirty="0" smtClean="0"/>
              <a:t>Loredana Crocchiante</a:t>
            </a:r>
          </a:p>
          <a:p>
            <a:r>
              <a:rPr lang="it-IT" dirty="0" smtClean="0"/>
              <a:t>Romina </a:t>
            </a:r>
            <a:r>
              <a:rPr lang="it-IT" dirty="0" err="1" smtClean="0"/>
              <a:t>Giacomini</a:t>
            </a:r>
            <a:endParaRPr lang="it-IT" dirty="0" smtClean="0"/>
          </a:p>
          <a:p>
            <a:r>
              <a:rPr lang="it-IT" dirty="0" smtClean="0"/>
              <a:t>Antonia Giuliani</a:t>
            </a:r>
          </a:p>
          <a:p>
            <a:r>
              <a:rPr lang="it-IT" dirty="0" smtClean="0"/>
              <a:t>Emilia </a:t>
            </a:r>
            <a:r>
              <a:rPr lang="it-IT" dirty="0" err="1" smtClean="0"/>
              <a:t>Iaria</a:t>
            </a:r>
            <a:endParaRPr lang="it-IT" dirty="0" smtClean="0"/>
          </a:p>
          <a:p>
            <a:r>
              <a:rPr lang="it-IT" dirty="0" smtClean="0"/>
              <a:t>Delia Trozzi</a:t>
            </a:r>
          </a:p>
        </p:txBody>
      </p:sp>
      <p:pic>
        <p:nvPicPr>
          <p:cNvPr id="5" name="Immagine 4" descr="esau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52353" y="2612573"/>
            <a:ext cx="6515252" cy="4010952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4820" y="2225802"/>
            <a:ext cx="8183880" cy="3651123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>
                <a:latin typeface="Gabriola" pitchFamily="82" charset="0"/>
              </a:rPr>
              <a:t>Si tratta di un metodo didattico per l’apprendimento della matematica utilizzato a Singapore, basato sull’insegnare meno concetti ma in modo più approfondito.</a:t>
            </a:r>
          </a:p>
          <a:p>
            <a:pPr algn="just"/>
            <a:r>
              <a:rPr lang="it-IT" dirty="0" smtClean="0">
                <a:latin typeface="Gabriola" pitchFamily="82" charset="0"/>
              </a:rPr>
              <a:t>Il metodo consta nel suo sviluppo di tre passi fondamentali: concreto, pittorico e astratto, basandosi sulla teoria dello psicologo Jerome </a:t>
            </a:r>
            <a:r>
              <a:rPr lang="it-IT" dirty="0" err="1" smtClean="0">
                <a:latin typeface="Gabriola" pitchFamily="82" charset="0"/>
              </a:rPr>
              <a:t>Bruner</a:t>
            </a:r>
            <a:r>
              <a:rPr lang="it-IT" dirty="0" smtClean="0">
                <a:latin typeface="Gabriola" pitchFamily="82" charset="0"/>
              </a:rPr>
              <a:t>, il quale afferma che le persone imparino attraverso 3 stadi: prima manipolando oggetti reali, poi trasferendosi alle immagini ed infine ai simboli.</a:t>
            </a:r>
          </a:p>
        </p:txBody>
      </p:sp>
      <p:pic>
        <p:nvPicPr>
          <p:cNvPr id="5" name="Picture 2" descr="http://www.stmarksdayschool.org/wp-content/uploads/2011/03/singapore-math-with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4547" y="595302"/>
            <a:ext cx="4552977" cy="1547051"/>
          </a:xfrm>
          <a:prstGeom prst="roundRect">
            <a:avLst>
              <a:gd name="adj" fmla="val 10940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18" presetClass="entr" presetSubtype="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4820" y="485774"/>
            <a:ext cx="8183880" cy="539115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rgbClr val="FFC000"/>
                </a:solidFill>
              </a:rPr>
              <a:t>Concreto</a:t>
            </a:r>
            <a:endParaRPr lang="it-IT" dirty="0">
              <a:solidFill>
                <a:srgbClr val="FFC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345" y="1025651"/>
            <a:ext cx="8183880" cy="3736849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>
                <a:latin typeface="Gabriola" pitchFamily="82" charset="0"/>
              </a:rPr>
              <a:t>Innanzitutto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agli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studenti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viene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offerta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un’esperienza</a:t>
            </a:r>
            <a:r>
              <a:rPr lang="en-US" dirty="0" smtClean="0">
                <a:latin typeface="Gabriola" pitchFamily="82" charset="0"/>
              </a:rPr>
              <a:t> di </a:t>
            </a:r>
            <a:r>
              <a:rPr lang="en-US" dirty="0" err="1" smtClean="0">
                <a:latin typeface="Gabriola" pitchFamily="82" charset="0"/>
              </a:rPr>
              <a:t>apprendimento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attraverso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sensi</a:t>
            </a:r>
            <a:r>
              <a:rPr lang="en-US" dirty="0" smtClean="0">
                <a:latin typeface="Gabriola" pitchFamily="82" charset="0"/>
              </a:rPr>
              <a:t>, </a:t>
            </a:r>
            <a:r>
              <a:rPr lang="en-US" dirty="0" err="1" smtClean="0">
                <a:latin typeface="Gabriola" pitchFamily="82" charset="0"/>
              </a:rPr>
              <a:t>utilizzando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oggetti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concreti</a:t>
            </a:r>
            <a:r>
              <a:rPr lang="en-US" dirty="0" smtClean="0">
                <a:latin typeface="Gabriola" pitchFamily="82" charset="0"/>
              </a:rPr>
              <a:t> e </a:t>
            </a:r>
            <a:r>
              <a:rPr lang="en-US" dirty="0" err="1" smtClean="0">
                <a:latin typeface="Gabriola" pitchFamily="82" charset="0"/>
              </a:rPr>
              <a:t>materiale</a:t>
            </a:r>
            <a:r>
              <a:rPr lang="en-US" dirty="0" smtClean="0">
                <a:latin typeface="Gabriola" pitchFamily="82" charset="0"/>
              </a:rPr>
              <a:t> di </a:t>
            </a:r>
            <a:r>
              <a:rPr lang="en-US" dirty="0" err="1" smtClean="0">
                <a:latin typeface="Gabriola" pitchFamily="82" charset="0"/>
              </a:rPr>
              <a:t>tutti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giorni</a:t>
            </a:r>
            <a:r>
              <a:rPr lang="en-US" dirty="0" smtClean="0">
                <a:latin typeface="Gabriola" pitchFamily="82" charset="0"/>
              </a:rPr>
              <a:t>.</a:t>
            </a:r>
          </a:p>
          <a:p>
            <a:pPr algn="just"/>
            <a:r>
              <a:rPr lang="en-US" dirty="0" err="1" smtClean="0">
                <a:latin typeface="Gabriola" pitchFamily="82" charset="0"/>
              </a:rPr>
              <a:t>Successivamente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imparano</a:t>
            </a:r>
            <a:r>
              <a:rPr lang="en-US" dirty="0" smtClean="0">
                <a:latin typeface="Gabriola" pitchFamily="82" charset="0"/>
              </a:rPr>
              <a:t> a </a:t>
            </a:r>
            <a:r>
              <a:rPr lang="en-US" dirty="0" err="1" smtClean="0">
                <a:latin typeface="Gabriola" pitchFamily="82" charset="0"/>
              </a:rPr>
              <a:t>contare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questi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oggetti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disponendoli</a:t>
            </a:r>
            <a:r>
              <a:rPr lang="en-US" dirty="0" smtClean="0">
                <a:latin typeface="Gabriola" pitchFamily="82" charset="0"/>
              </a:rPr>
              <a:t> in </a:t>
            </a:r>
            <a:r>
              <a:rPr lang="en-US" dirty="0" err="1" smtClean="0">
                <a:latin typeface="Gabriola" pitchFamily="82" charset="0"/>
              </a:rPr>
              <a:t>una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fila</a:t>
            </a:r>
            <a:r>
              <a:rPr lang="en-US" dirty="0" smtClean="0">
                <a:latin typeface="Gabriola" pitchFamily="82" charset="0"/>
              </a:rPr>
              <a:t> (</a:t>
            </a:r>
            <a:r>
              <a:rPr lang="en-US" dirty="0" err="1" smtClean="0">
                <a:latin typeface="Gabriola" pitchFamily="82" charset="0"/>
              </a:rPr>
              <a:t>allineandoli</a:t>
            </a:r>
            <a:r>
              <a:rPr lang="en-US" dirty="0" smtClean="0">
                <a:latin typeface="Gabriola" pitchFamily="82" charset="0"/>
              </a:rPr>
              <a:t>).</a:t>
            </a:r>
          </a:p>
          <a:p>
            <a:pPr lvl="0" algn="just"/>
            <a:r>
              <a:rPr lang="en-US" dirty="0" smtClean="0">
                <a:latin typeface="Gabriola" pitchFamily="82" charset="0"/>
              </a:rPr>
              <a:t>A </a:t>
            </a:r>
            <a:r>
              <a:rPr lang="en-US" dirty="0" err="1" smtClean="0">
                <a:latin typeface="Gabriola" pitchFamily="82" charset="0"/>
              </a:rPr>
              <a:t>questo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punto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imparano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operazioni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aritmetiche</a:t>
            </a:r>
            <a:r>
              <a:rPr lang="en-US" dirty="0" smtClean="0">
                <a:latin typeface="Gabriola" pitchFamily="82" charset="0"/>
              </a:rPr>
              <a:t> di base, come </a:t>
            </a:r>
            <a:r>
              <a:rPr lang="en-US" dirty="0" err="1" smtClean="0">
                <a:latin typeface="Gabriola" pitchFamily="82" charset="0"/>
              </a:rPr>
              <a:t>l’addizione</a:t>
            </a:r>
            <a:r>
              <a:rPr lang="en-US" dirty="0" smtClean="0">
                <a:latin typeface="Gabriola" pitchFamily="82" charset="0"/>
              </a:rPr>
              <a:t> e la </a:t>
            </a:r>
            <a:r>
              <a:rPr lang="en-US" dirty="0" err="1" smtClean="0">
                <a:latin typeface="Gabriola" pitchFamily="82" charset="0"/>
              </a:rPr>
              <a:t>sottrazione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aggiungendo</a:t>
            </a:r>
            <a:r>
              <a:rPr lang="en-US" dirty="0" smtClean="0">
                <a:latin typeface="Gabriola" pitchFamily="82" charset="0"/>
              </a:rPr>
              <a:t> o </a:t>
            </a:r>
            <a:r>
              <a:rPr lang="en-US" dirty="0" err="1" smtClean="0">
                <a:latin typeface="Gabriola" pitchFamily="82" charset="0"/>
              </a:rPr>
              <a:t>rimuovendo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gli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oggetti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dalla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linea</a:t>
            </a:r>
            <a:r>
              <a:rPr lang="en-US" dirty="0" smtClean="0">
                <a:latin typeface="Gabriola" pitchFamily="82" charset="0"/>
              </a:rPr>
              <a:t>.</a:t>
            </a:r>
            <a:endParaRPr lang="en-US" baseline="30000" dirty="0" smtClean="0">
              <a:latin typeface="Gabriol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8" presetClass="entr" presetSubtype="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9000"/>
                            </p:stCondLst>
                            <p:childTnLst>
                              <p:par>
                                <p:cTn id="19" presetID="18" presetClass="entr" presetSubtype="6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4345" y="523874"/>
            <a:ext cx="8183880" cy="577215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rgbClr val="FFC000"/>
                </a:solidFill>
              </a:rPr>
              <a:t>Pittorico</a:t>
            </a:r>
            <a:endParaRPr lang="it-IT" dirty="0">
              <a:solidFill>
                <a:srgbClr val="FFC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47646" y="1071552"/>
            <a:ext cx="8229600" cy="3176597"/>
          </a:xfrm>
        </p:spPr>
        <p:txBody>
          <a:bodyPr>
            <a:normAutofit/>
          </a:bodyPr>
          <a:lstStyle/>
          <a:p>
            <a:pPr algn="just"/>
            <a:r>
              <a:rPr lang="it-IT" sz="2600" dirty="0" smtClean="0">
                <a:latin typeface="Gabriola" pitchFamily="82" charset="0"/>
              </a:rPr>
              <a:t>Il passaggio pittorico consiste nel disegnare dei diagrammi chiamati “bar </a:t>
            </a:r>
            <a:r>
              <a:rPr lang="it-IT" sz="2600" dirty="0" err="1" smtClean="0">
                <a:latin typeface="Gabriola" pitchFamily="82" charset="0"/>
              </a:rPr>
              <a:t>models</a:t>
            </a:r>
            <a:r>
              <a:rPr lang="it-IT" sz="2600" dirty="0" smtClean="0">
                <a:latin typeface="Gabriola" pitchFamily="82" charset="0"/>
              </a:rPr>
              <a:t>”, ovvero modelli a barre, per rappresentare specifiche quantità di oggetti.</a:t>
            </a:r>
          </a:p>
          <a:p>
            <a:pPr algn="just"/>
            <a:r>
              <a:rPr lang="it-IT" sz="2600" dirty="0" smtClean="0">
                <a:latin typeface="Gabriola" pitchFamily="82" charset="0"/>
              </a:rPr>
              <a:t>Visualizzando la differenza tra le  barre gli studenti imparano a risolvere problemi di addizione aggiungendo una barra all’altra.</a:t>
            </a:r>
          </a:p>
          <a:p>
            <a:pPr algn="just"/>
            <a:r>
              <a:rPr lang="en-US" sz="2600" dirty="0" smtClean="0">
                <a:latin typeface="Gabriola" pitchFamily="82" charset="0"/>
              </a:rPr>
              <a:t>Lo </a:t>
            </a:r>
            <a:r>
              <a:rPr lang="en-US" sz="2600" dirty="0" err="1" smtClean="0">
                <a:latin typeface="Gabriola" pitchFamily="82" charset="0"/>
              </a:rPr>
              <a:t>stesso</a:t>
            </a:r>
            <a:r>
              <a:rPr lang="en-US" sz="2600" dirty="0" smtClean="0">
                <a:latin typeface="Gabriola" pitchFamily="82" charset="0"/>
              </a:rPr>
              <a:t> </a:t>
            </a:r>
            <a:r>
              <a:rPr lang="en-US" sz="2600" dirty="0" err="1" smtClean="0">
                <a:latin typeface="Gabriola" pitchFamily="82" charset="0"/>
              </a:rPr>
              <a:t>metodo</a:t>
            </a:r>
            <a:r>
              <a:rPr lang="en-US" sz="2600" dirty="0" smtClean="0">
                <a:latin typeface="Gabriola" pitchFamily="82" charset="0"/>
              </a:rPr>
              <a:t> </a:t>
            </a:r>
            <a:r>
              <a:rPr lang="en-US" sz="2600" dirty="0" err="1" smtClean="0">
                <a:latin typeface="Gabriola" pitchFamily="82" charset="0"/>
              </a:rPr>
              <a:t>può</a:t>
            </a:r>
            <a:r>
              <a:rPr lang="en-US" sz="2600" dirty="0" smtClean="0">
                <a:latin typeface="Gabriola" pitchFamily="82" charset="0"/>
              </a:rPr>
              <a:t> </a:t>
            </a:r>
            <a:r>
              <a:rPr lang="en-US" sz="2600" dirty="0" err="1" smtClean="0">
                <a:latin typeface="Gabriola" pitchFamily="82" charset="0"/>
              </a:rPr>
              <a:t>essere</a:t>
            </a:r>
            <a:r>
              <a:rPr lang="en-US" sz="2600" dirty="0" smtClean="0">
                <a:latin typeface="Gabriola" pitchFamily="82" charset="0"/>
              </a:rPr>
              <a:t> </a:t>
            </a:r>
            <a:r>
              <a:rPr lang="en-US" sz="2600" dirty="0" err="1" smtClean="0">
                <a:latin typeface="Gabriola" pitchFamily="82" charset="0"/>
              </a:rPr>
              <a:t>utilizzato</a:t>
            </a:r>
            <a:r>
              <a:rPr lang="en-US" sz="2600" dirty="0" smtClean="0">
                <a:latin typeface="Gabriola" pitchFamily="82" charset="0"/>
              </a:rPr>
              <a:t> per la </a:t>
            </a:r>
            <a:r>
              <a:rPr lang="en-US" sz="2600" dirty="0" err="1" smtClean="0">
                <a:latin typeface="Gabriola" pitchFamily="82" charset="0"/>
              </a:rPr>
              <a:t>sottrazione</a:t>
            </a:r>
            <a:r>
              <a:rPr lang="en-US" sz="2600" dirty="0" smtClean="0">
                <a:latin typeface="Gabriola" pitchFamily="82" charset="0"/>
              </a:rPr>
              <a:t>, la </a:t>
            </a:r>
            <a:r>
              <a:rPr lang="en-US" sz="2600" dirty="0" err="1" smtClean="0">
                <a:latin typeface="Gabriola" pitchFamily="82" charset="0"/>
              </a:rPr>
              <a:t>moltiplicazione</a:t>
            </a:r>
            <a:r>
              <a:rPr lang="en-US" sz="2600" dirty="0" smtClean="0">
                <a:latin typeface="Gabriola" pitchFamily="82" charset="0"/>
              </a:rPr>
              <a:t> e la </a:t>
            </a:r>
            <a:r>
              <a:rPr lang="en-US" sz="2600" dirty="0" err="1" smtClean="0">
                <a:latin typeface="Gabriola" pitchFamily="82" charset="0"/>
              </a:rPr>
              <a:t>divisione</a:t>
            </a:r>
            <a:r>
              <a:rPr lang="en-US" sz="2600" dirty="0" smtClean="0">
                <a:latin typeface="Gabriola" pitchFamily="82" charset="0"/>
              </a:rPr>
              <a:t>.</a:t>
            </a: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483870" y="4078605"/>
            <a:ext cx="8183880" cy="531495"/>
          </a:xfrm>
          <a:prstGeom prst="rect">
            <a:avLst/>
          </a:prstGeom>
        </p:spPr>
        <p:txBody>
          <a:bodyPr vert="horz" anchor="b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Astratto</a:t>
            </a:r>
            <a:endParaRPr kumimoji="0" lang="it-IT" sz="36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483870" y="4559428"/>
            <a:ext cx="8183880" cy="1317498"/>
          </a:xfrm>
          <a:prstGeom prst="rect">
            <a:avLst/>
          </a:prstGeom>
        </p:spPr>
        <p:txBody>
          <a:bodyPr vert="horz" lIns="182880" tIns="91440">
            <a:normAutofit lnSpcReduction="10000"/>
          </a:bodyPr>
          <a:lstStyle/>
          <a:p>
            <a:pPr marL="265176" marR="0" lvl="0" indent="-265176" algn="just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Una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volta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imparato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 a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risolvere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problemi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matematici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tramite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 le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barre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,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gli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studenti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 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passano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 al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terzo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stadio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,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risolvendo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problemi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 in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modo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astratto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,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utilizzando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numeri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 e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simboli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.</a:t>
            </a: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briola" pitchFamily="82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8" presetClass="entr" presetSubtype="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000"/>
                            </p:stCondLst>
                            <p:childTnLst>
                              <p:par>
                                <p:cTn id="19" presetID="18" presetClass="entr" presetSubtype="6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1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4500"/>
                            </p:stCondLst>
                            <p:childTnLst>
                              <p:par>
                                <p:cTn id="29" presetID="18" presetClass="entr" presetSubtype="6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345" y="1339978"/>
            <a:ext cx="8183880" cy="110794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it-IT" sz="6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Proviamo adesso</a:t>
            </a:r>
            <a:endParaRPr lang="it-IT" sz="6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stral" pitchFamily="66" charset="0"/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5" name="CasellaDiTesto 14"/>
          <p:cNvSpPr txBox="1"/>
          <p:nvPr/>
        </p:nvSpPr>
        <p:spPr>
          <a:xfrm>
            <a:off x="647700" y="2333625"/>
            <a:ext cx="79724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a risolvere un problema</a:t>
            </a:r>
            <a:endParaRPr lang="it-IT" sz="6600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0" y="3562597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utilizzando il bar </a:t>
            </a:r>
            <a:r>
              <a:rPr lang="it-IT" sz="6600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modelling</a:t>
            </a:r>
            <a:endParaRPr lang="it-IT" sz="6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Brace 10"/>
          <p:cNvSpPr/>
          <p:nvPr/>
        </p:nvSpPr>
        <p:spPr>
          <a:xfrm rot="16200000">
            <a:off x="4176114" y="1655462"/>
            <a:ext cx="350797" cy="1384707"/>
          </a:xfrm>
          <a:prstGeom prst="rightBrace">
            <a:avLst>
              <a:gd name="adj1" fmla="val 8333"/>
              <a:gd name="adj2" fmla="val 49834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TextBox 1"/>
          <p:cNvSpPr txBox="1">
            <a:spLocks noChangeArrowheads="1"/>
          </p:cNvSpPr>
          <p:nvPr/>
        </p:nvSpPr>
        <p:spPr bwMode="auto">
          <a:xfrm>
            <a:off x="304801" y="295422"/>
            <a:ext cx="8543778" cy="1015663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In un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parcheggio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ci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sono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scooter e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automobili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.</a:t>
            </a:r>
          </a:p>
          <a:p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Sapendo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che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le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ruote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sono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94 e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che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in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tutto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ci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sono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36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veicoli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,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calcola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il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numero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degli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scooter e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quello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delle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auto.</a:t>
            </a:r>
            <a:endParaRPr lang="en-US" sz="2000" dirty="0">
              <a:solidFill>
                <a:schemeClr val="tx2"/>
              </a:solidFill>
              <a:latin typeface="Andy" pitchFamily="66" charset="0"/>
            </a:endParaRPr>
          </a:p>
        </p:txBody>
      </p:sp>
      <p:sp>
        <p:nvSpPr>
          <p:cNvPr id="29" name="TextBox 11"/>
          <p:cNvSpPr txBox="1">
            <a:spLocks noChangeArrowheads="1"/>
          </p:cNvSpPr>
          <p:nvPr/>
        </p:nvSpPr>
        <p:spPr bwMode="auto">
          <a:xfrm>
            <a:off x="4023836" y="1451163"/>
            <a:ext cx="86237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/>
              <a:t>36</a:t>
            </a:r>
            <a:endParaRPr lang="en-US" sz="3600" dirty="0"/>
          </a:p>
        </p:txBody>
      </p:sp>
      <p:sp>
        <p:nvSpPr>
          <p:cNvPr id="17" name="Right Brace 10"/>
          <p:cNvSpPr/>
          <p:nvPr/>
        </p:nvSpPr>
        <p:spPr>
          <a:xfrm rot="16200000">
            <a:off x="4316819" y="1307805"/>
            <a:ext cx="531630" cy="8378458"/>
          </a:xfrm>
          <a:prstGeom prst="rightBrace">
            <a:avLst>
              <a:gd name="adj1" fmla="val 8333"/>
              <a:gd name="adj2" fmla="val 48251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18" name="Tabella 17"/>
          <p:cNvGraphicFramePr>
            <a:graphicFrameLocks noGrp="1"/>
          </p:cNvGraphicFramePr>
          <p:nvPr/>
        </p:nvGraphicFramePr>
        <p:xfrm>
          <a:off x="355032" y="5799491"/>
          <a:ext cx="8427474" cy="473719"/>
        </p:xfrm>
        <a:graphic>
          <a:graphicData uri="http://schemas.openxmlformats.org/drawingml/2006/table">
            <a:tbl>
              <a:tblPr/>
              <a:tblGrid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68910"/>
                <a:gridCol w="179534"/>
                <a:gridCol w="179534"/>
                <a:gridCol w="179534"/>
                <a:gridCol w="179534"/>
              </a:tblGrid>
              <a:tr h="4737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</a:tr>
            </a:tbl>
          </a:graphicData>
        </a:graphic>
      </p:graphicFrame>
      <p:sp>
        <p:nvSpPr>
          <p:cNvPr id="19" name="TextBox 11"/>
          <p:cNvSpPr txBox="1">
            <a:spLocks noChangeArrowheads="1"/>
          </p:cNvSpPr>
          <p:nvPr/>
        </p:nvSpPr>
        <p:spPr bwMode="auto">
          <a:xfrm>
            <a:off x="4088892" y="4487447"/>
            <a:ext cx="78057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/>
              <a:t>94</a:t>
            </a:r>
          </a:p>
        </p:txBody>
      </p:sp>
      <p:pic>
        <p:nvPicPr>
          <p:cNvPr id="24" name="Immagine 23" descr="macchini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46482" y="2620927"/>
            <a:ext cx="690564" cy="690564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25" name="Immagine 24" descr="scoot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61188" y="2620930"/>
            <a:ext cx="689154" cy="689154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38" name="Immagine 37" descr="ruot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33076" y="3860010"/>
            <a:ext cx="464225" cy="72212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42" name="CasellaDiTesto 41"/>
          <p:cNvSpPr txBox="1"/>
          <p:nvPr/>
        </p:nvSpPr>
        <p:spPr>
          <a:xfrm flipV="1">
            <a:off x="6493145" y="4034868"/>
            <a:ext cx="352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=</a:t>
            </a:r>
            <a:endParaRPr lang="it-IT" dirty="0"/>
          </a:p>
        </p:txBody>
      </p:sp>
      <p:pic>
        <p:nvPicPr>
          <p:cNvPr id="43" name="Immagine 42" descr="scoot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76274" y="3874316"/>
            <a:ext cx="689154" cy="689154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27" name="CasellaDiTesto 26"/>
          <p:cNvSpPr txBox="1"/>
          <p:nvPr/>
        </p:nvSpPr>
        <p:spPr>
          <a:xfrm>
            <a:off x="903766" y="4019107"/>
            <a:ext cx="4619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Assumiamo 2 ruote (1 scooter) come unità:</a:t>
            </a:r>
            <a:endParaRPr lang="it-IT" dirty="0"/>
          </a:p>
        </p:txBody>
      </p:sp>
      <p:pic>
        <p:nvPicPr>
          <p:cNvPr id="28" name="Immagine 27" descr="ruot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06945" y="3860010"/>
            <a:ext cx="464225" cy="72212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500"/>
                            </p:stCondLst>
                            <p:childTnLst>
                              <p:par>
                                <p:cTn id="30" presetID="18" presetClass="entr" presetSubtype="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000"/>
                            </p:stCondLst>
                            <p:childTnLst>
                              <p:par>
                                <p:cTn id="34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9500"/>
                            </p:stCondLst>
                            <p:childTnLst>
                              <p:par>
                                <p:cTn id="5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6" grpId="0" animBg="1"/>
      <p:bldP spid="29" grpId="0"/>
      <p:bldP spid="17" grpId="0" animBg="1"/>
      <p:bldP spid="19" grpId="0"/>
      <p:bldP spid="42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Brace 10"/>
          <p:cNvSpPr/>
          <p:nvPr/>
        </p:nvSpPr>
        <p:spPr>
          <a:xfrm rot="16200000">
            <a:off x="3238168" y="-973707"/>
            <a:ext cx="531630" cy="6221153"/>
          </a:xfrm>
          <a:prstGeom prst="rightBrace">
            <a:avLst>
              <a:gd name="adj1" fmla="val 28437"/>
              <a:gd name="adj2" fmla="val 48251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18" name="Tabella 17"/>
          <p:cNvGraphicFramePr>
            <a:graphicFrameLocks noGrp="1"/>
          </p:cNvGraphicFramePr>
          <p:nvPr/>
        </p:nvGraphicFramePr>
        <p:xfrm>
          <a:off x="355032" y="2439327"/>
          <a:ext cx="8438098" cy="473719"/>
        </p:xfrm>
        <a:graphic>
          <a:graphicData uri="http://schemas.openxmlformats.org/drawingml/2006/table">
            <a:tbl>
              <a:tblPr/>
              <a:tblGrid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62560"/>
                <a:gridCol w="196508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62560"/>
                <a:gridCol w="196508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</a:tblGrid>
              <a:tr h="4737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9" name="TextBox 11"/>
          <p:cNvSpPr txBox="1">
            <a:spLocks noChangeArrowheads="1"/>
          </p:cNvSpPr>
          <p:nvPr/>
        </p:nvSpPr>
        <p:spPr bwMode="auto">
          <a:xfrm>
            <a:off x="3045244" y="1135430"/>
            <a:ext cx="78057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/>
              <a:t>36</a:t>
            </a:r>
          </a:p>
        </p:txBody>
      </p:sp>
      <p:pic>
        <p:nvPicPr>
          <p:cNvPr id="43" name="Immagine 42" descr="scoot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2441" y="1128354"/>
            <a:ext cx="689154" cy="689154"/>
          </a:xfrm>
          <a:prstGeom prst="rect">
            <a:avLst/>
          </a:prstGeom>
          <a:ln w="12700">
            <a:noFill/>
          </a:ln>
        </p:spPr>
      </p:pic>
      <p:sp>
        <p:nvSpPr>
          <p:cNvPr id="27" name="CasellaDiTesto 26"/>
          <p:cNvSpPr txBox="1"/>
          <p:nvPr/>
        </p:nvSpPr>
        <p:spPr>
          <a:xfrm>
            <a:off x="584790" y="659218"/>
            <a:ext cx="4746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Supponiamo che tutti i veicoli siano scooter:</a:t>
            </a:r>
            <a:endParaRPr lang="it-IT" dirty="0"/>
          </a:p>
        </p:txBody>
      </p:sp>
      <p:sp>
        <p:nvSpPr>
          <p:cNvPr id="40" name="TextBox 11"/>
          <p:cNvSpPr txBox="1">
            <a:spLocks noChangeArrowheads="1"/>
          </p:cNvSpPr>
          <p:nvPr/>
        </p:nvSpPr>
        <p:spPr bwMode="auto">
          <a:xfrm>
            <a:off x="7338952" y="1182933"/>
            <a:ext cx="68876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/>
              <a:t>11</a:t>
            </a:r>
          </a:p>
        </p:txBody>
      </p:sp>
      <p:sp>
        <p:nvSpPr>
          <p:cNvPr id="41" name="Right Brace 10"/>
          <p:cNvSpPr/>
          <p:nvPr/>
        </p:nvSpPr>
        <p:spPr>
          <a:xfrm rot="16200000" flipH="1">
            <a:off x="3338555" y="-204"/>
            <a:ext cx="318979" cy="6209273"/>
          </a:xfrm>
          <a:prstGeom prst="rightBrace">
            <a:avLst>
              <a:gd name="adj1" fmla="val 38116"/>
              <a:gd name="adj2" fmla="val 48251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TextBox 11"/>
          <p:cNvSpPr txBox="1">
            <a:spLocks noChangeArrowheads="1"/>
          </p:cNvSpPr>
          <p:nvPr/>
        </p:nvSpPr>
        <p:spPr bwMode="auto">
          <a:xfrm>
            <a:off x="3145908" y="3428197"/>
            <a:ext cx="5150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72</a:t>
            </a:r>
          </a:p>
        </p:txBody>
      </p:sp>
      <p:sp>
        <p:nvSpPr>
          <p:cNvPr id="45" name="Right Brace 10"/>
          <p:cNvSpPr/>
          <p:nvPr/>
        </p:nvSpPr>
        <p:spPr>
          <a:xfrm rot="16200000" flipH="1">
            <a:off x="7539657" y="2042354"/>
            <a:ext cx="318979" cy="2145426"/>
          </a:xfrm>
          <a:prstGeom prst="rightBrace">
            <a:avLst>
              <a:gd name="adj1" fmla="val 45563"/>
              <a:gd name="adj2" fmla="val 48251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TextBox 11"/>
          <p:cNvSpPr txBox="1">
            <a:spLocks noChangeArrowheads="1"/>
          </p:cNvSpPr>
          <p:nvPr/>
        </p:nvSpPr>
        <p:spPr bwMode="auto">
          <a:xfrm>
            <a:off x="7439527" y="3425712"/>
            <a:ext cx="5150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22</a:t>
            </a:r>
          </a:p>
        </p:txBody>
      </p:sp>
      <p:pic>
        <p:nvPicPr>
          <p:cNvPr id="47" name="Immagine 46" descr="ruot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36800" y="3401153"/>
            <a:ext cx="638403" cy="99307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49" name="Immagine 48" descr="macchinin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71331" y="5652173"/>
            <a:ext cx="690564" cy="690564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50" name="Immagine 49" descr="scoot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85393" y="4915906"/>
            <a:ext cx="689154" cy="689154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20" name="TextBox 11"/>
          <p:cNvSpPr txBox="1">
            <a:spLocks noChangeArrowheads="1"/>
          </p:cNvSpPr>
          <p:nvPr/>
        </p:nvSpPr>
        <p:spPr bwMode="auto">
          <a:xfrm>
            <a:off x="705971" y="4947391"/>
            <a:ext cx="25399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Aft>
                <a:spcPts val="3600"/>
              </a:spcAft>
            </a:pPr>
            <a:r>
              <a:rPr lang="en-US" sz="3600" dirty="0" smtClean="0"/>
              <a:t>36-11= 25</a:t>
            </a:r>
            <a:endParaRPr lang="en-US" sz="3600" dirty="0"/>
          </a:p>
        </p:txBody>
      </p:sp>
      <p:sp>
        <p:nvSpPr>
          <p:cNvPr id="23" name="Right Brace 10"/>
          <p:cNvSpPr/>
          <p:nvPr/>
        </p:nvSpPr>
        <p:spPr>
          <a:xfrm rot="16200000">
            <a:off x="7453150" y="1054236"/>
            <a:ext cx="531630" cy="2137556"/>
          </a:xfrm>
          <a:prstGeom prst="rightBrace">
            <a:avLst>
              <a:gd name="adj1" fmla="val 28437"/>
              <a:gd name="adj2" fmla="val 48251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TextBox 11"/>
          <p:cNvSpPr txBox="1">
            <a:spLocks noChangeArrowheads="1"/>
          </p:cNvSpPr>
          <p:nvPr/>
        </p:nvSpPr>
        <p:spPr bwMode="auto">
          <a:xfrm>
            <a:off x="715867" y="5681683"/>
            <a:ext cx="25399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Aft>
                <a:spcPts val="3600"/>
              </a:spcAft>
            </a:pPr>
            <a:r>
              <a:rPr lang="en-US" sz="3600" dirty="0" smtClean="0"/>
              <a:t>36-25= 11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53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8" presetClass="entr" presetSubtype="6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500"/>
                            </p:stCondLst>
                            <p:childTnLst>
                              <p:par>
                                <p:cTn id="7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8" presetClass="entr" presetSubtype="6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/>
      <p:bldP spid="27" grpId="0"/>
      <p:bldP spid="40" grpId="0"/>
      <p:bldP spid="41" grpId="0" animBg="1"/>
      <p:bldP spid="44" grpId="0"/>
      <p:bldP spid="45" grpId="0" animBg="1"/>
      <p:bldP spid="46" grpId="0"/>
      <p:bldP spid="20" grpId="0"/>
      <p:bldP spid="23" grpId="0" animBg="1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Brace 10"/>
          <p:cNvSpPr/>
          <p:nvPr/>
        </p:nvSpPr>
        <p:spPr>
          <a:xfrm rot="16200000">
            <a:off x="2284138" y="27827"/>
            <a:ext cx="397133" cy="4226092"/>
          </a:xfrm>
          <a:prstGeom prst="rightBrace">
            <a:avLst>
              <a:gd name="adj1" fmla="val 28437"/>
              <a:gd name="adj2" fmla="val 48251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18" name="Tabella 17"/>
          <p:cNvGraphicFramePr>
            <a:graphicFrameLocks noGrp="1"/>
          </p:cNvGraphicFramePr>
          <p:nvPr/>
        </p:nvGraphicFramePr>
        <p:xfrm>
          <a:off x="355032" y="2439327"/>
          <a:ext cx="8438098" cy="473719"/>
        </p:xfrm>
        <a:graphic>
          <a:graphicData uri="http://schemas.openxmlformats.org/drawingml/2006/table">
            <a:tbl>
              <a:tblPr/>
              <a:tblGrid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82689"/>
                <a:gridCol w="176379"/>
                <a:gridCol w="162560"/>
                <a:gridCol w="196508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62560"/>
                <a:gridCol w="196508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  <a:gridCol w="179534"/>
              </a:tblGrid>
              <a:tr h="4737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9" name="TextBox 11"/>
          <p:cNvSpPr txBox="1">
            <a:spLocks noChangeArrowheads="1"/>
          </p:cNvSpPr>
          <p:nvPr/>
        </p:nvSpPr>
        <p:spPr bwMode="auto">
          <a:xfrm>
            <a:off x="3045244" y="1135430"/>
            <a:ext cx="78057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/>
              <a:t>25</a:t>
            </a:r>
            <a:endParaRPr lang="en-US" sz="3600" dirty="0" smtClean="0"/>
          </a:p>
        </p:txBody>
      </p:sp>
      <p:pic>
        <p:nvPicPr>
          <p:cNvPr id="43" name="Immagine 42" descr="scoot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00565" y="1163980"/>
            <a:ext cx="689154" cy="689154"/>
          </a:xfrm>
          <a:prstGeom prst="rect">
            <a:avLst/>
          </a:prstGeom>
          <a:ln w="12700">
            <a:noFill/>
          </a:ln>
        </p:spPr>
      </p:pic>
      <p:sp>
        <p:nvSpPr>
          <p:cNvPr id="41" name="Right Brace 10"/>
          <p:cNvSpPr/>
          <p:nvPr/>
        </p:nvSpPr>
        <p:spPr>
          <a:xfrm rot="16200000" flipH="1">
            <a:off x="2394536" y="1038956"/>
            <a:ext cx="223840" cy="4107340"/>
          </a:xfrm>
          <a:prstGeom prst="rightBrace">
            <a:avLst>
              <a:gd name="adj1" fmla="val 38116"/>
              <a:gd name="adj2" fmla="val 48251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TextBox 11"/>
          <p:cNvSpPr txBox="1">
            <a:spLocks noChangeArrowheads="1"/>
          </p:cNvSpPr>
          <p:nvPr/>
        </p:nvSpPr>
        <p:spPr bwMode="auto">
          <a:xfrm>
            <a:off x="2410691" y="3455719"/>
            <a:ext cx="125022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50</a:t>
            </a:r>
            <a:endParaRPr lang="en-US" sz="2000" dirty="0" smtClean="0"/>
          </a:p>
        </p:txBody>
      </p:sp>
      <p:sp>
        <p:nvSpPr>
          <p:cNvPr id="45" name="Right Brace 10"/>
          <p:cNvSpPr/>
          <p:nvPr/>
        </p:nvSpPr>
        <p:spPr>
          <a:xfrm rot="16200000" flipH="1">
            <a:off x="6603510" y="1185329"/>
            <a:ext cx="318979" cy="3978233"/>
          </a:xfrm>
          <a:prstGeom prst="rightBrace">
            <a:avLst>
              <a:gd name="adj1" fmla="val 45563"/>
              <a:gd name="adj2" fmla="val 48251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TextBox 11"/>
          <p:cNvSpPr txBox="1">
            <a:spLocks noChangeArrowheads="1"/>
          </p:cNvSpPr>
          <p:nvPr/>
        </p:nvSpPr>
        <p:spPr bwMode="auto">
          <a:xfrm>
            <a:off x="6335122" y="3508840"/>
            <a:ext cx="5150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44</a:t>
            </a:r>
            <a:endParaRPr lang="en-US" sz="2000" dirty="0" smtClean="0"/>
          </a:p>
        </p:txBody>
      </p:sp>
      <p:pic>
        <p:nvPicPr>
          <p:cNvPr id="47" name="Immagine 46" descr="ruot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23688" y="3626784"/>
            <a:ext cx="638403" cy="99307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23" name="Right Brace 10"/>
          <p:cNvSpPr/>
          <p:nvPr/>
        </p:nvSpPr>
        <p:spPr>
          <a:xfrm rot="16200000">
            <a:off x="6403125" y="73575"/>
            <a:ext cx="672246" cy="4001984"/>
          </a:xfrm>
          <a:prstGeom prst="rightBrace">
            <a:avLst>
              <a:gd name="adj1" fmla="val 28437"/>
              <a:gd name="adj2" fmla="val 48251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21" name="Immagine 20" descr="macchinin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33830" y="1078193"/>
            <a:ext cx="690564" cy="690564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25" name="Rettangolo 24"/>
          <p:cNvSpPr/>
          <p:nvPr/>
        </p:nvSpPr>
        <p:spPr>
          <a:xfrm>
            <a:off x="6056416" y="1033152"/>
            <a:ext cx="8550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dirty="0" smtClean="0">
                <a:solidFill>
                  <a:prstClr val="black"/>
                </a:solidFill>
              </a:rPr>
              <a:t>11</a:t>
            </a:r>
            <a:endParaRPr lang="en-US" sz="3600" dirty="0" smtClean="0">
              <a:solidFill>
                <a:prstClr val="black"/>
              </a:solidFill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2042556" y="4702630"/>
            <a:ext cx="6360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25+11=36  sono i veicoli</a:t>
            </a:r>
          </a:p>
          <a:p>
            <a:r>
              <a:rPr lang="it-IT" dirty="0" smtClean="0"/>
              <a:t>50+44 =94 sono le ruote</a:t>
            </a:r>
            <a:r>
              <a:rPr lang="it-IT" dirty="0" smtClean="0"/>
              <a:t>: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8" presetClass="entr" presetSubtype="6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500"/>
                            </p:stCondLst>
                            <p:childTnLst>
                              <p:par>
                                <p:cTn id="6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/>
      <p:bldP spid="41" grpId="0" animBg="1"/>
      <p:bldP spid="44" grpId="0"/>
      <p:bldP spid="45" grpId="0" animBg="1"/>
      <p:bldP spid="46" grpId="0"/>
      <p:bldP spid="23" grpId="0" animBg="1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1"/>
          <p:cNvSpPr txBox="1">
            <a:spLocks noChangeArrowheads="1"/>
          </p:cNvSpPr>
          <p:nvPr/>
        </p:nvSpPr>
        <p:spPr bwMode="auto">
          <a:xfrm>
            <a:off x="304801" y="1103497"/>
            <a:ext cx="8543778" cy="1015663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In un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parcheggio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ci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sono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scooter e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automobili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.</a:t>
            </a:r>
          </a:p>
          <a:p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Sapendo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che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le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ruote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sono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94 e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che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in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tutto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ci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sono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36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veicoli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,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calcola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il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numero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degli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scooter e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quello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delle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auto.</a:t>
            </a:r>
            <a:endParaRPr lang="en-US" sz="2000" dirty="0">
              <a:solidFill>
                <a:schemeClr val="tx2"/>
              </a:solidFill>
              <a:latin typeface="Andy" pitchFamily="66" charset="0"/>
            </a:endParaRPr>
          </a:p>
        </p:txBody>
      </p:sp>
      <p:sp>
        <p:nvSpPr>
          <p:cNvPr id="36" name="CasellaDiTesto 35"/>
          <p:cNvSpPr txBox="1"/>
          <p:nvPr/>
        </p:nvSpPr>
        <p:spPr>
          <a:xfrm flipV="1">
            <a:off x="3630464" y="3567289"/>
            <a:ext cx="352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=</a:t>
            </a:r>
            <a:endParaRPr lang="it-IT" dirty="0"/>
          </a:p>
        </p:txBody>
      </p:sp>
      <p:pic>
        <p:nvPicPr>
          <p:cNvPr id="37" name="Immagine 36" descr="macchini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72758" y="3419639"/>
            <a:ext cx="690564" cy="690564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42" name="CasellaDiTesto 41"/>
          <p:cNvSpPr txBox="1"/>
          <p:nvPr/>
        </p:nvSpPr>
        <p:spPr>
          <a:xfrm flipV="1">
            <a:off x="3585288" y="5321554"/>
            <a:ext cx="352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=</a:t>
            </a:r>
            <a:endParaRPr lang="it-IT" dirty="0"/>
          </a:p>
        </p:txBody>
      </p:sp>
      <p:pic>
        <p:nvPicPr>
          <p:cNvPr id="43" name="Immagine 42" descr="scoot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47152" y="5171634"/>
            <a:ext cx="689154" cy="689154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39" name="CasellaDiTesto 38"/>
          <p:cNvSpPr txBox="1"/>
          <p:nvPr/>
        </p:nvSpPr>
        <p:spPr>
          <a:xfrm>
            <a:off x="2190307" y="404038"/>
            <a:ext cx="46401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dirty="0" smtClean="0">
                <a:solidFill>
                  <a:srgbClr val="C00000"/>
                </a:solidFill>
              </a:rPr>
              <a:t>Proviamo anche a risolverlo così:</a:t>
            </a:r>
            <a:endParaRPr lang="it-IT" sz="2400" dirty="0">
              <a:solidFill>
                <a:srgbClr val="C00000"/>
              </a:solidFill>
            </a:endParaRPr>
          </a:p>
        </p:txBody>
      </p:sp>
      <p:sp>
        <p:nvSpPr>
          <p:cNvPr id="41" name="Anello 40"/>
          <p:cNvSpPr/>
          <p:nvPr/>
        </p:nvSpPr>
        <p:spPr>
          <a:xfrm>
            <a:off x="2690038" y="3285462"/>
            <a:ext cx="914400" cy="914400"/>
          </a:xfrm>
          <a:prstGeom prst="donu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44" name="Anello 43"/>
          <p:cNvSpPr/>
          <p:nvPr/>
        </p:nvSpPr>
        <p:spPr>
          <a:xfrm>
            <a:off x="2693581" y="5054011"/>
            <a:ext cx="914400" cy="914400"/>
          </a:xfrm>
          <a:prstGeom prst="donu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pic>
        <p:nvPicPr>
          <p:cNvPr id="21" name="Immagine 20" descr="ruot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26693" y="3042437"/>
            <a:ext cx="464225" cy="72212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22" name="Immagine 21" descr="ruot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93973" y="3045029"/>
            <a:ext cx="464225" cy="72212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23" name="Immagine 22" descr="ruot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23403" y="3775930"/>
            <a:ext cx="464225" cy="72212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24" name="Immagine 23" descr="ruot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90683" y="3778522"/>
            <a:ext cx="464225" cy="72212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25" name="CasellaDiTesto 24"/>
          <p:cNvSpPr txBox="1"/>
          <p:nvPr/>
        </p:nvSpPr>
        <p:spPr>
          <a:xfrm flipV="1">
            <a:off x="4746884" y="3577921"/>
            <a:ext cx="352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=</a:t>
            </a:r>
            <a:endParaRPr lang="it-IT" dirty="0"/>
          </a:p>
        </p:txBody>
      </p:sp>
      <p:pic>
        <p:nvPicPr>
          <p:cNvPr id="28" name="Immagine 27" descr="ruot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28597" y="4757929"/>
            <a:ext cx="464225" cy="72212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30" name="Immagine 29" descr="ruot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25307" y="5491422"/>
            <a:ext cx="464225" cy="72212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31" name="CasellaDiTesto 30"/>
          <p:cNvSpPr txBox="1"/>
          <p:nvPr/>
        </p:nvSpPr>
        <p:spPr>
          <a:xfrm flipV="1">
            <a:off x="4744238" y="5310922"/>
            <a:ext cx="352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=</a:t>
            </a:r>
            <a:endParaRPr lang="it-IT" dirty="0"/>
          </a:p>
        </p:txBody>
      </p:sp>
      <p:sp>
        <p:nvSpPr>
          <p:cNvPr id="33" name="CasellaDiTesto 32"/>
          <p:cNvSpPr txBox="1"/>
          <p:nvPr/>
        </p:nvSpPr>
        <p:spPr>
          <a:xfrm>
            <a:off x="340242" y="2392326"/>
            <a:ext cx="3489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Rappresentiamolo graficamente: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5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6" grpId="0"/>
      <p:bldP spid="42" grpId="0"/>
      <p:bldP spid="41" grpId="0" animBg="1"/>
      <p:bldP spid="44" grpId="0" animBg="1"/>
      <p:bldP spid="25" grpId="0"/>
      <p:bldP spid="31" grpId="0"/>
      <p:bldP spid="33" grpId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stro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4733</TotalTime>
  <Words>535</Words>
  <Application>Microsoft Office PowerPoint</Application>
  <PresentationFormat>Presentazione su schermo (4:3)</PresentationFormat>
  <Paragraphs>75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14</vt:i4>
      </vt:variant>
    </vt:vector>
  </HeadingPairs>
  <TitlesOfParts>
    <vt:vector size="16" baseType="lpstr">
      <vt:lpstr>Personalizza struttura</vt:lpstr>
      <vt:lpstr>Astro</vt:lpstr>
      <vt:lpstr>Laboratorio :  Codici del linguaggio logico e matematico Prof. Claudio Marchesano</vt:lpstr>
      <vt:lpstr>Diapositiva 2</vt:lpstr>
      <vt:lpstr>Concreto</vt:lpstr>
      <vt:lpstr>Pittorico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</vt:vector>
  </TitlesOfParts>
  <Company>Stanford Univesity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kristinc</dc:creator>
  <cp:lastModifiedBy>mate</cp:lastModifiedBy>
  <cp:revision>413</cp:revision>
  <dcterms:created xsi:type="dcterms:W3CDTF">2004-09-29T20:13:20Z</dcterms:created>
  <dcterms:modified xsi:type="dcterms:W3CDTF">2016-03-25T17:09:53Z</dcterms:modified>
</cp:coreProperties>
</file>